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8163" cy="10018713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A5094-B0DD-4A80-9AB7-BBADA3B6EDB0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4C603-D8E8-41CC-A80C-ADCB78F37B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5667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4C603-D8E8-41CC-A80C-ADCB78F37B9E}" type="slidenum">
              <a:rPr lang="ro-RO" smtClean="0"/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480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D60-03F3-D6E6-B9CC-7FE21B7DA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C58032-77E9-1046-8B3B-C1A4ED5F4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78C72-10A0-534A-578F-AE976B9BE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03D91-60FD-4841-003A-C18D88E6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6F3DD-5D78-894E-E3A8-F9530C86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7792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1857-2097-41B7-6216-D2CC7A82D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1B061-8927-14B6-CA59-B71A034B9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5DA54-4495-10D8-D04C-414DD74D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87863-AC8E-E5FC-E6F7-7C0D6DE5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4E7A8-CCB5-F6D1-F760-8CADA7F6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4227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1F601-BF77-E393-3DDE-657A610F4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C2FB73-694F-81D5-4C1C-4A08F5EE8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88ED1-044E-7067-4D89-E308EAFF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5296E-CA2B-F7BE-1DAD-ECC28DEEB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06F4E-0D71-B165-DFA0-8D93944A0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792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07EB2-336A-960F-F935-E2C76E24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B16A8-A948-311E-E96B-F658075B9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E5152-87DB-85DB-DB39-D74E6B607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C9791-4E90-86EA-14BE-7C6B89105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853E4-44F7-595A-871B-63FB2886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336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EFEA4-AD1F-1884-530D-3DDA290D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56034-90E7-EF60-4C08-7A93F120E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2353D-99E1-675E-6C5B-D4968A94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31614-E4E1-F8D2-E74B-604747DA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52F07-BFE3-2C0B-8F21-408DA1E7D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6984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4FC6F-2DD3-DD04-1635-B7A4E88F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63C78-90CF-D637-1EF9-1F6460F4A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70A8F-17D0-3C07-D438-19098A053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6D9B-D93D-428D-D555-BA28F127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707BB-5B3A-6680-72CC-74764E9CA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DDFDA-115B-0B12-C718-A47B6ADE5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2929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A5C0-B38F-C249-2219-486E71DE0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54824-ED91-1CFA-9FA5-0A0CC5620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CCA2E-A376-5579-6E84-C3FC93A29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8F0549-FA2E-6BCC-2DA4-4228A8D0E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11CEF4-42CC-8171-03CB-BD6C7516C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700D48-1CF0-1782-EA4D-B8C5C8D7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385AD7-EF10-2C9B-4092-09F8E3D6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64A274-C2DE-6B00-C04B-16597316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9394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4579-57EF-B2D2-6D58-3AD72E6D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054D95-240E-2BD1-708F-B68FD6F1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090C1-2663-697B-6E1A-79AB09412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BAC39-1CBD-CF8A-26E1-965912735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9044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01D86C-77D9-477B-41FB-09FC7F7D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E901CF-34C1-C7E7-9026-A91394E6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BECE6-80CA-E5DA-F73E-3A11841E9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388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F757-1538-A2A1-C844-B06E0A7CB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375A5-1FEC-BFBF-6278-B420B3AF6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16FA81-1B9F-A094-1395-44E5A1BA1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E08BA-D9E4-7674-5866-01AB8E50B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697FB-165E-1FD1-ABAC-BEDCE882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882CB-8E4A-D07A-8E85-E0A1087C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883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B675D-C3FD-57B2-2006-6D1FDF4B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C6300-11DA-C06A-399B-3F0CD4284A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C34138-C838-216B-3463-78F113643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DC823-F4E7-140D-4C99-13A6B3EA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7782B9-08DE-C503-CC87-B022B75D8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FCE3B8-FDAD-2068-F213-F8CB97C17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768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557786-DC2C-7F62-FE55-0296E2581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8336-AE34-826B-8694-EBBF34F59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E3EE7-0742-4784-5501-BEF7A6B46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8153-B0ED-4AF1-9767-EAECE53D3923}" type="datetimeFigureOut">
              <a:rPr lang="ro-RO" smtClean="0"/>
              <a:t>20.09.2024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2DE7D-EB58-22E7-F3E9-4F4A592560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B0E48-2D7F-6E83-90A6-E7140ECA5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6397D-CD7D-4B23-95C9-148CAD8A254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8423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49ACE3D-F98B-1EEA-F329-F96A6FADD754}"/>
              </a:ext>
            </a:extLst>
          </p:cNvPr>
          <p:cNvSpPr/>
          <p:nvPr/>
        </p:nvSpPr>
        <p:spPr>
          <a:xfrm>
            <a:off x="2396971" y="97655"/>
            <a:ext cx="7199790" cy="301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ORGANIGRAMA GRĂDINIȚEI CU P.P. ,,BUBURUZA”CLUJ- NAPOCA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CAD852B-D8C5-97E6-A5B9-5073A82C6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0295" y="542485"/>
            <a:ext cx="6649212" cy="5516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993CA7D-AC8A-B602-232F-5253B273155A}"/>
              </a:ext>
            </a:extLst>
          </p:cNvPr>
          <p:cNvSpPr txBox="1"/>
          <p:nvPr/>
        </p:nvSpPr>
        <p:spPr>
          <a:xfrm>
            <a:off x="721311" y="686049"/>
            <a:ext cx="1791070" cy="264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1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Nr. 347 din 09.09.2024</a:t>
            </a:r>
            <a:endParaRPr lang="ro-RO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202527-48B3-6CC7-71B1-6BE2F8D59269}"/>
              </a:ext>
            </a:extLst>
          </p:cNvPr>
          <p:cNvSpPr/>
          <p:nvPr/>
        </p:nvSpPr>
        <p:spPr>
          <a:xfrm>
            <a:off x="4675573" y="741458"/>
            <a:ext cx="2293398" cy="3018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Ministerul Educației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04526A-4D88-DA0A-6064-7A23AFEA6324}"/>
              </a:ext>
            </a:extLst>
          </p:cNvPr>
          <p:cNvSpPr/>
          <p:nvPr/>
        </p:nvSpPr>
        <p:spPr>
          <a:xfrm>
            <a:off x="4092606" y="1388869"/>
            <a:ext cx="3604334" cy="3018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Inspectoratul Școlar Județean  Cluj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BED621A8-960A-C5DC-88D3-8A01AC143B0C}"/>
              </a:ext>
            </a:extLst>
          </p:cNvPr>
          <p:cNvSpPr/>
          <p:nvPr/>
        </p:nvSpPr>
        <p:spPr>
          <a:xfrm>
            <a:off x="5566979" y="1094482"/>
            <a:ext cx="484632" cy="2694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1B3A61B-89D7-042F-F456-C2DEE8710576}"/>
              </a:ext>
            </a:extLst>
          </p:cNvPr>
          <p:cNvSpPr/>
          <p:nvPr/>
        </p:nvSpPr>
        <p:spPr>
          <a:xfrm>
            <a:off x="703524" y="2040623"/>
            <a:ext cx="2502023" cy="3018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Consiliul local / Primărie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9F17EB-9C94-51A0-C192-024E7807C795}"/>
              </a:ext>
            </a:extLst>
          </p:cNvPr>
          <p:cNvSpPr/>
          <p:nvPr/>
        </p:nvSpPr>
        <p:spPr>
          <a:xfrm>
            <a:off x="4092606" y="2016006"/>
            <a:ext cx="3604334" cy="3018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CONSILIUL DE ADMINISTRAȚIE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2F6D3C-9525-5ECA-DB1C-384937421D8F}"/>
              </a:ext>
            </a:extLst>
          </p:cNvPr>
          <p:cNvSpPr/>
          <p:nvPr/>
        </p:nvSpPr>
        <p:spPr>
          <a:xfrm>
            <a:off x="8566213" y="2016006"/>
            <a:ext cx="3036163" cy="3018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/>
              <a:t>Consiliul profesoral</a:t>
            </a:r>
            <a:endParaRPr lang="ro-RO" dirty="0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F2AB5A52-DC6D-4B67-F721-4F93689A9136}"/>
              </a:ext>
            </a:extLst>
          </p:cNvPr>
          <p:cNvSpPr/>
          <p:nvPr/>
        </p:nvSpPr>
        <p:spPr>
          <a:xfrm>
            <a:off x="5655756" y="1709367"/>
            <a:ext cx="395855" cy="3002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4" name="Arrow: Left-Right 23">
            <a:extLst>
              <a:ext uri="{FF2B5EF4-FFF2-40B4-BE49-F238E27FC236}">
                <a16:creationId xmlns:a16="http://schemas.microsoft.com/office/drawing/2014/main" id="{91DF5F89-E86C-7EEE-DCF9-EF82A77615E4}"/>
              </a:ext>
            </a:extLst>
          </p:cNvPr>
          <p:cNvSpPr/>
          <p:nvPr/>
        </p:nvSpPr>
        <p:spPr>
          <a:xfrm>
            <a:off x="3214440" y="2047100"/>
            <a:ext cx="869273" cy="3018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5" name="Arrow: Left-Right 24">
            <a:extLst>
              <a:ext uri="{FF2B5EF4-FFF2-40B4-BE49-F238E27FC236}">
                <a16:creationId xmlns:a16="http://schemas.microsoft.com/office/drawing/2014/main" id="{28D80222-6CA7-60D1-30B5-0DC9E78D5A35}"/>
              </a:ext>
            </a:extLst>
          </p:cNvPr>
          <p:cNvSpPr/>
          <p:nvPr/>
        </p:nvSpPr>
        <p:spPr>
          <a:xfrm>
            <a:off x="7696940" y="1998874"/>
            <a:ext cx="869273" cy="30184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4BA7A9F8-8284-9B62-7F3B-3293187270B5}"/>
              </a:ext>
            </a:extLst>
          </p:cNvPr>
          <p:cNvSpPr/>
          <p:nvPr/>
        </p:nvSpPr>
        <p:spPr>
          <a:xfrm>
            <a:off x="5655756" y="2334908"/>
            <a:ext cx="408832" cy="203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DD0C1E-278F-F5A8-363F-1103498A451E}"/>
              </a:ext>
            </a:extLst>
          </p:cNvPr>
          <p:cNvSpPr/>
          <p:nvPr/>
        </p:nvSpPr>
        <p:spPr>
          <a:xfrm>
            <a:off x="5123201" y="2528845"/>
            <a:ext cx="1384916" cy="92769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DIRECTOR</a:t>
            </a:r>
          </a:p>
        </p:txBody>
      </p:sp>
      <p:sp>
        <p:nvSpPr>
          <p:cNvPr id="28" name="Arrow: Left-Right-Up 27">
            <a:extLst>
              <a:ext uri="{FF2B5EF4-FFF2-40B4-BE49-F238E27FC236}">
                <a16:creationId xmlns:a16="http://schemas.microsoft.com/office/drawing/2014/main" id="{4C8D185D-FA43-EC2E-885A-A08CA36B9C23}"/>
              </a:ext>
            </a:extLst>
          </p:cNvPr>
          <p:cNvSpPr/>
          <p:nvPr/>
        </p:nvSpPr>
        <p:spPr>
          <a:xfrm rot="10800000">
            <a:off x="3896318" y="2870808"/>
            <a:ext cx="1216152" cy="445823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96918F-8CE8-45D5-9D5E-7437C16F433A}"/>
              </a:ext>
            </a:extLst>
          </p:cNvPr>
          <p:cNvSpPr/>
          <p:nvPr/>
        </p:nvSpPr>
        <p:spPr>
          <a:xfrm>
            <a:off x="1775535" y="2823369"/>
            <a:ext cx="2110052" cy="2958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Comitetul Părinților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1503E2D-E663-6722-0281-39406C44870D}"/>
              </a:ext>
            </a:extLst>
          </p:cNvPr>
          <p:cNvSpPr/>
          <p:nvPr/>
        </p:nvSpPr>
        <p:spPr>
          <a:xfrm>
            <a:off x="7404307" y="2590573"/>
            <a:ext cx="3994214" cy="652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Cordonator pentru proiecte și programe educative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CEF6995-D0D9-F9A6-DD0C-08521EC93095}"/>
              </a:ext>
            </a:extLst>
          </p:cNvPr>
          <p:cNvSpPr/>
          <p:nvPr/>
        </p:nvSpPr>
        <p:spPr>
          <a:xfrm>
            <a:off x="3870034" y="3345057"/>
            <a:ext cx="1121419" cy="389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COMISII</a:t>
            </a: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8774D655-1AAD-0678-3863-7795FC460FC7}"/>
              </a:ext>
            </a:extLst>
          </p:cNvPr>
          <p:cNvSpPr/>
          <p:nvPr/>
        </p:nvSpPr>
        <p:spPr>
          <a:xfrm>
            <a:off x="4190941" y="3734725"/>
            <a:ext cx="484632" cy="5027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graphicFrame>
        <p:nvGraphicFramePr>
          <p:cNvPr id="38" name="Table 38">
            <a:extLst>
              <a:ext uri="{FF2B5EF4-FFF2-40B4-BE49-F238E27FC236}">
                <a16:creationId xmlns:a16="http://schemas.microsoft.com/office/drawing/2014/main" id="{6ED5A7C9-0549-A752-C7D9-E677163F5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82998"/>
              </p:ext>
            </p:extLst>
          </p:nvPr>
        </p:nvGraphicFramePr>
        <p:xfrm>
          <a:off x="160943" y="4216496"/>
          <a:ext cx="9855295" cy="20777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10374">
                  <a:extLst>
                    <a:ext uri="{9D8B030D-6E8A-4147-A177-3AD203B41FA5}">
                      <a16:colId xmlns:a16="http://schemas.microsoft.com/office/drawing/2014/main" val="206350604"/>
                    </a:ext>
                  </a:extLst>
                </a:gridCol>
                <a:gridCol w="3144921">
                  <a:extLst>
                    <a:ext uri="{9D8B030D-6E8A-4147-A177-3AD203B41FA5}">
                      <a16:colId xmlns:a16="http://schemas.microsoft.com/office/drawing/2014/main" val="2122021319"/>
                    </a:ext>
                  </a:extLst>
                </a:gridCol>
              </a:tblGrid>
              <a:tr h="623635">
                <a:tc>
                  <a:txBody>
                    <a:bodyPr/>
                    <a:lstStyle/>
                    <a:p>
                      <a:pPr algn="ctr"/>
                      <a:r>
                        <a:rPr lang="ro-RO" sz="1050" dirty="0"/>
                        <a:t>COMISII CU CARACTER PERMANENT CONFORM ROFUIP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sz="1400" dirty="0"/>
                        <a:t>Comisiile cu caracter temporar şi ocazional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860247"/>
                  </a:ext>
                </a:extLst>
              </a:tr>
              <a:tr h="1454136">
                <a:tc gridSpan="2">
                  <a:txBody>
                    <a:bodyPr/>
                    <a:lstStyle/>
                    <a:p>
                      <a:endParaRPr lang="ro-RO" dirty="0"/>
                    </a:p>
                    <a:p>
                      <a:endParaRPr lang="ro-RO" dirty="0"/>
                    </a:p>
                    <a:p>
                      <a:endParaRPr lang="ro-R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774790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3D374E51-FE13-964A-560E-F383610277B1}"/>
              </a:ext>
            </a:extLst>
          </p:cNvPr>
          <p:cNvSpPr/>
          <p:nvPr/>
        </p:nvSpPr>
        <p:spPr>
          <a:xfrm>
            <a:off x="160918" y="4731797"/>
            <a:ext cx="840005" cy="1590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sz="1100" dirty="0"/>
              <a:t>Comisia pentru curriculum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2837E6C-02CD-16B3-9A97-198E392F87F6}"/>
              </a:ext>
            </a:extLst>
          </p:cNvPr>
          <p:cNvSpPr/>
          <p:nvPr/>
        </p:nvSpPr>
        <p:spPr>
          <a:xfrm>
            <a:off x="1000949" y="4701832"/>
            <a:ext cx="914400" cy="1610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Comisia pentru evaluare și asigurarea calității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F6800A6-F34E-5C12-E923-176F9DFC601E}"/>
              </a:ext>
            </a:extLst>
          </p:cNvPr>
          <p:cNvSpPr/>
          <p:nvPr/>
        </p:nvSpPr>
        <p:spPr>
          <a:xfrm>
            <a:off x="5655757" y="4703001"/>
            <a:ext cx="1224438" cy="1612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Comisia pentru formare și dezvoltare în cariera didactică 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8DEFCA6-D440-E806-0A38-20780AB407FD}"/>
              </a:ext>
            </a:extLst>
          </p:cNvPr>
          <p:cNvSpPr/>
          <p:nvPr/>
        </p:nvSpPr>
        <p:spPr>
          <a:xfrm>
            <a:off x="1930877" y="4712920"/>
            <a:ext cx="1017180" cy="1599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Comisia de securitate şi sănătate în muncă şi pentru situaţii de urgenţă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FA4E91D-6C49-72A3-186C-1B3CE807869B}"/>
              </a:ext>
            </a:extLst>
          </p:cNvPr>
          <p:cNvSpPr/>
          <p:nvPr/>
        </p:nvSpPr>
        <p:spPr>
          <a:xfrm>
            <a:off x="2948082" y="4703001"/>
            <a:ext cx="948211" cy="16192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dirty="0"/>
              <a:t>Comisia pentru control managerial intern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9415D55-3E44-2C09-3079-41B5F317733B}"/>
              </a:ext>
            </a:extLst>
          </p:cNvPr>
          <p:cNvSpPr/>
          <p:nvPr/>
        </p:nvSpPr>
        <p:spPr>
          <a:xfrm>
            <a:off x="3896318" y="4705587"/>
            <a:ext cx="1759823" cy="1607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sz="1100" dirty="0"/>
              <a:t>Comisia pentru prevenirea şi combaterea violenţei, a faptelor de corupţie şi discriminării în mediul şcolar şi promovarea interculturalităţii </a:t>
            </a:r>
          </a:p>
        </p:txBody>
      </p:sp>
      <p:sp>
        <p:nvSpPr>
          <p:cNvPr id="62" name="Arrow: Bent-Up 61">
            <a:extLst>
              <a:ext uri="{FF2B5EF4-FFF2-40B4-BE49-F238E27FC236}">
                <a16:creationId xmlns:a16="http://schemas.microsoft.com/office/drawing/2014/main" id="{10DE3DC0-1B82-A549-EE13-D2C8008BFC99}"/>
              </a:ext>
            </a:extLst>
          </p:cNvPr>
          <p:cNvSpPr/>
          <p:nvPr/>
        </p:nvSpPr>
        <p:spPr>
          <a:xfrm rot="5400000">
            <a:off x="7630516" y="1831235"/>
            <a:ext cx="777278" cy="399421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1FC30B9-32F6-A552-AB7B-E5DFD025BB9D}"/>
              </a:ext>
            </a:extLst>
          </p:cNvPr>
          <p:cNvSpPr/>
          <p:nvPr/>
        </p:nvSpPr>
        <p:spPr>
          <a:xfrm>
            <a:off x="10008474" y="3783598"/>
            <a:ext cx="1601666" cy="4833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Secretariat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42CCBCA-B27C-1305-5EE4-A2D344E170EB}"/>
              </a:ext>
            </a:extLst>
          </p:cNvPr>
          <p:cNvSpPr/>
          <p:nvPr/>
        </p:nvSpPr>
        <p:spPr>
          <a:xfrm>
            <a:off x="10008474" y="4266980"/>
            <a:ext cx="1601666" cy="4833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Contabilitate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42EE0B3-EB12-2C45-2C83-708C70191BAB}"/>
              </a:ext>
            </a:extLst>
          </p:cNvPr>
          <p:cNvSpPr/>
          <p:nvPr/>
        </p:nvSpPr>
        <p:spPr>
          <a:xfrm>
            <a:off x="10016238" y="4732400"/>
            <a:ext cx="1601666" cy="4833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Administrativ 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4FE9E04-6DB6-34B7-2DD3-4DB73E0C62DC}"/>
              </a:ext>
            </a:extLst>
          </p:cNvPr>
          <p:cNvSpPr/>
          <p:nvPr/>
        </p:nvSpPr>
        <p:spPr>
          <a:xfrm>
            <a:off x="10016238" y="5196650"/>
            <a:ext cx="1601666" cy="4833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600" dirty="0"/>
              <a:t>Cabinet medical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BE1B1BB-6CA8-3299-F9AF-BDBF7EFBFC77}"/>
              </a:ext>
            </a:extLst>
          </p:cNvPr>
          <p:cNvSpPr/>
          <p:nvPr/>
        </p:nvSpPr>
        <p:spPr>
          <a:xfrm>
            <a:off x="10016238" y="5680032"/>
            <a:ext cx="1601666" cy="6422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00" dirty="0"/>
              <a:t>Cabinet logopedic/consiliere STR</a:t>
            </a: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96B2B5EE-E166-A976-BF95-BAC406EE3974}"/>
              </a:ext>
            </a:extLst>
          </p:cNvPr>
          <p:cNvSpPr/>
          <p:nvPr/>
        </p:nvSpPr>
        <p:spPr>
          <a:xfrm>
            <a:off x="6518848" y="2697670"/>
            <a:ext cx="88545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468822-F539-B1FE-3893-E51C0B92D6D7}"/>
              </a:ext>
            </a:extLst>
          </p:cNvPr>
          <p:cNvSpPr/>
          <p:nvPr/>
        </p:nvSpPr>
        <p:spPr>
          <a:xfrm>
            <a:off x="6870288" y="4715092"/>
            <a:ext cx="3130422" cy="1597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>
                <a:solidFill>
                  <a:srgbClr val="C00000"/>
                </a:solidFill>
              </a:rPr>
              <a:t>Comisiile stabilite prin regulamentul de organizare şi funcţionare a unităţii de învăţământ. </a:t>
            </a:r>
          </a:p>
        </p:txBody>
      </p:sp>
    </p:spTree>
    <p:extLst>
      <p:ext uri="{BB962C8B-B14F-4D97-AF65-F5344CB8AC3E}">
        <p14:creationId xmlns:p14="http://schemas.microsoft.com/office/powerpoint/2010/main" val="416943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131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BUBURUZADIRECTORPC</dc:creator>
  <cp:lastModifiedBy>BUBURUZADIRECTORPC</cp:lastModifiedBy>
  <cp:revision>5</cp:revision>
  <cp:lastPrinted>2024-09-13T07:59:15Z</cp:lastPrinted>
  <dcterms:created xsi:type="dcterms:W3CDTF">2024-09-13T05:20:43Z</dcterms:created>
  <dcterms:modified xsi:type="dcterms:W3CDTF">2024-09-20T06:31:41Z</dcterms:modified>
</cp:coreProperties>
</file>